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nter" panose="020B0604020202020204" charset="0"/>
      <p:regular r:id="rId22"/>
    </p:embeddedFont>
    <p:embeddedFont>
      <p:font typeface="Inter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lina Kwiecien" userId="5ee89a9f-7c43-4ecb-9896-def409aff4d5" providerId="ADAL" clId="{3B91976B-0542-489C-BF89-EE5F199C6522}"/>
    <pc:docChg chg="undo custSel addSld delSld modSld">
      <pc:chgData name="Ewelina Kwiecien" userId="5ee89a9f-7c43-4ecb-9896-def409aff4d5" providerId="ADAL" clId="{3B91976B-0542-489C-BF89-EE5F199C6522}" dt="2021-02-01T12:44:22.844" v="37" actId="47"/>
      <pc:docMkLst>
        <pc:docMk/>
      </pc:docMkLst>
      <pc:sldChg chg="modSp mod">
        <pc:chgData name="Ewelina Kwiecien" userId="5ee89a9f-7c43-4ecb-9896-def409aff4d5" providerId="ADAL" clId="{3B91976B-0542-489C-BF89-EE5F199C6522}" dt="2021-02-01T12:41:46.384" v="8" actId="20577"/>
        <pc:sldMkLst>
          <pc:docMk/>
          <pc:sldMk cId="0" sldId="258"/>
        </pc:sldMkLst>
        <pc:spChg chg="mod">
          <ac:chgData name="Ewelina Kwiecien" userId="5ee89a9f-7c43-4ecb-9896-def409aff4d5" providerId="ADAL" clId="{3B91976B-0542-489C-BF89-EE5F199C6522}" dt="2021-02-01T12:41:46.384" v="8" actId="20577"/>
          <ac:spMkLst>
            <pc:docMk/>
            <pc:sldMk cId="0" sldId="258"/>
            <ac:spMk id="19" creationId="{00000000-0000-0000-0000-000000000000}"/>
          </ac:spMkLst>
        </pc:spChg>
      </pc:sldChg>
      <pc:sldChg chg="modSp mod">
        <pc:chgData name="Ewelina Kwiecien" userId="5ee89a9f-7c43-4ecb-9896-def409aff4d5" providerId="ADAL" clId="{3B91976B-0542-489C-BF89-EE5F199C6522}" dt="2021-02-01T12:43:08.952" v="27" actId="20577"/>
        <pc:sldMkLst>
          <pc:docMk/>
          <pc:sldMk cId="0" sldId="259"/>
        </pc:sldMkLst>
        <pc:spChg chg="mod">
          <ac:chgData name="Ewelina Kwiecien" userId="5ee89a9f-7c43-4ecb-9896-def409aff4d5" providerId="ADAL" clId="{3B91976B-0542-489C-BF89-EE5F199C6522}" dt="2021-02-01T12:43:00.562" v="24" actId="1076"/>
          <ac:spMkLst>
            <pc:docMk/>
            <pc:sldMk cId="0" sldId="259"/>
            <ac:spMk id="8" creationId="{00000000-0000-0000-0000-000000000000}"/>
          </ac:spMkLst>
        </pc:spChg>
        <pc:spChg chg="mod">
          <ac:chgData name="Ewelina Kwiecien" userId="5ee89a9f-7c43-4ecb-9896-def409aff4d5" providerId="ADAL" clId="{3B91976B-0542-489C-BF89-EE5F199C6522}" dt="2021-02-01T12:43:08.952" v="27" actId="20577"/>
          <ac:spMkLst>
            <pc:docMk/>
            <pc:sldMk cId="0" sldId="259"/>
            <ac:spMk id="9" creationId="{00000000-0000-0000-0000-000000000000}"/>
          </ac:spMkLst>
        </pc:spChg>
        <pc:picChg chg="mod">
          <ac:chgData name="Ewelina Kwiecien" userId="5ee89a9f-7c43-4ecb-9896-def409aff4d5" providerId="ADAL" clId="{3B91976B-0542-489C-BF89-EE5F199C6522}" dt="2021-02-01T12:42:42.127" v="21" actId="14100"/>
          <ac:picMkLst>
            <pc:docMk/>
            <pc:sldMk cId="0" sldId="259"/>
            <ac:picMk id="2" creationId="{00000000-0000-0000-0000-000000000000}"/>
          </ac:picMkLst>
        </pc:picChg>
      </pc:sldChg>
      <pc:sldChg chg="add del">
        <pc:chgData name="Ewelina Kwiecien" userId="5ee89a9f-7c43-4ecb-9896-def409aff4d5" providerId="ADAL" clId="{3B91976B-0542-489C-BF89-EE5F199C6522}" dt="2021-02-01T12:44:11.084" v="34" actId="47"/>
        <pc:sldMkLst>
          <pc:docMk/>
          <pc:sldMk cId="0" sldId="270"/>
        </pc:sldMkLst>
      </pc:sldChg>
      <pc:sldChg chg="add del">
        <pc:chgData name="Ewelina Kwiecien" userId="5ee89a9f-7c43-4ecb-9896-def409aff4d5" providerId="ADAL" clId="{3B91976B-0542-489C-BF89-EE5F199C6522}" dt="2021-02-01T12:44:14.427" v="35" actId="47"/>
        <pc:sldMkLst>
          <pc:docMk/>
          <pc:sldMk cId="0" sldId="271"/>
        </pc:sldMkLst>
      </pc:sldChg>
      <pc:sldChg chg="add del">
        <pc:chgData name="Ewelina Kwiecien" userId="5ee89a9f-7c43-4ecb-9896-def409aff4d5" providerId="ADAL" clId="{3B91976B-0542-489C-BF89-EE5F199C6522}" dt="2021-02-01T12:44:19.224" v="36" actId="47"/>
        <pc:sldMkLst>
          <pc:docMk/>
          <pc:sldMk cId="0" sldId="272"/>
        </pc:sldMkLst>
      </pc:sldChg>
      <pc:sldChg chg="del">
        <pc:chgData name="Ewelina Kwiecien" userId="5ee89a9f-7c43-4ecb-9896-def409aff4d5" providerId="ADAL" clId="{3B91976B-0542-489C-BF89-EE5F199C6522}" dt="2021-02-01T12:44:22.844" v="37" actId="47"/>
        <pc:sldMkLst>
          <pc:docMk/>
          <pc:sldMk cId="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074" y="0"/>
            <a:ext cx="1355192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2057400"/>
            <a:ext cx="91440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7429500" y="8572500"/>
            <a:ext cx="1714500" cy="1714500"/>
            <a:chOff x="0" y="0"/>
            <a:chExt cx="2286000" cy="22860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286000" cy="22860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5795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45837" y="914400"/>
              <a:ext cx="794327" cy="559504"/>
              <a:chOff x="0" y="0"/>
              <a:chExt cx="946584" cy="6667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3810"/>
                <a:ext cx="946584" cy="652780"/>
              </a:xfrm>
              <a:custGeom>
                <a:avLst/>
                <a:gdLst/>
                <a:ahLst/>
                <a:cxnLst/>
                <a:rect l="l" t="t" r="r" b="b"/>
                <a:pathLst>
                  <a:path w="946584" h="652780">
                    <a:moveTo>
                      <a:pt x="922454" y="297180"/>
                    </a:moveTo>
                    <a:lnTo>
                      <a:pt x="582094" y="11430"/>
                    </a:lnTo>
                    <a:cubicBezTo>
                      <a:pt x="569394" y="0"/>
                      <a:pt x="549074" y="2540"/>
                      <a:pt x="537644" y="15240"/>
                    </a:cubicBezTo>
                    <a:cubicBezTo>
                      <a:pt x="526214" y="27940"/>
                      <a:pt x="528754" y="48260"/>
                      <a:pt x="541454" y="59690"/>
                    </a:cubicBezTo>
                    <a:lnTo>
                      <a:pt x="823394" y="295910"/>
                    </a:lnTo>
                    <a:lnTo>
                      <a:pt x="31750" y="295910"/>
                    </a:lnTo>
                    <a:cubicBezTo>
                      <a:pt x="13970" y="295910"/>
                      <a:pt x="0" y="309880"/>
                      <a:pt x="0" y="327660"/>
                    </a:cubicBezTo>
                    <a:cubicBezTo>
                      <a:pt x="0" y="345440"/>
                      <a:pt x="13970" y="359410"/>
                      <a:pt x="31750" y="359410"/>
                    </a:cubicBezTo>
                    <a:lnTo>
                      <a:pt x="824664" y="359410"/>
                    </a:lnTo>
                    <a:lnTo>
                      <a:pt x="541454" y="596900"/>
                    </a:lnTo>
                    <a:cubicBezTo>
                      <a:pt x="528754" y="608330"/>
                      <a:pt x="526214" y="627380"/>
                      <a:pt x="537644" y="641350"/>
                    </a:cubicBezTo>
                    <a:cubicBezTo>
                      <a:pt x="543994" y="648970"/>
                      <a:pt x="552884" y="652780"/>
                      <a:pt x="561774" y="652780"/>
                    </a:cubicBezTo>
                    <a:cubicBezTo>
                      <a:pt x="569394" y="652780"/>
                      <a:pt x="575744" y="650240"/>
                      <a:pt x="582094" y="645160"/>
                    </a:cubicBezTo>
                    <a:lnTo>
                      <a:pt x="922454" y="359410"/>
                    </a:lnTo>
                    <a:cubicBezTo>
                      <a:pt x="936424" y="356870"/>
                      <a:pt x="946584" y="344170"/>
                      <a:pt x="946584" y="328930"/>
                    </a:cubicBezTo>
                    <a:cubicBezTo>
                      <a:pt x="946584" y="313690"/>
                      <a:pt x="936424" y="299720"/>
                      <a:pt x="922454" y="297180"/>
                    </a:cubicBezTo>
                    <a:close/>
                  </a:path>
                </a:pathLst>
              </a:custGeom>
              <a:solidFill>
                <a:srgbClr val="CDCCCF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028700" y="931803"/>
            <a:ext cx="3093476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ts val="1889"/>
              </a:spcBef>
            </a:pPr>
            <a:r>
              <a:rPr lang="en-US" sz="2099" spc="125">
                <a:solidFill>
                  <a:srgbClr val="FFFFFF"/>
                </a:solidFill>
                <a:latin typeface="Inter Bold"/>
              </a:rPr>
              <a:t>SEZON 2021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859014"/>
            <a:ext cx="6400800" cy="3262460"/>
            <a:chOff x="0" y="0"/>
            <a:chExt cx="8534400" cy="434994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4775"/>
              <a:ext cx="8534400" cy="3133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25"/>
                </a:lnSpc>
                <a:spcBef>
                  <a:spcPts val="6693"/>
                </a:spcBef>
              </a:pPr>
              <a:r>
                <a:rPr lang="en-US" sz="8500" spc="-425">
                  <a:solidFill>
                    <a:srgbClr val="242424"/>
                  </a:solidFill>
                  <a:latin typeface="Inter"/>
                </a:rPr>
                <a:t>Boxy Cateringowe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76460"/>
              <a:ext cx="8534400" cy="57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9"/>
                </a:lnSpc>
                <a:spcBef>
                  <a:spcPts val="2790"/>
                </a:spcBef>
              </a:pPr>
              <a:r>
                <a:rPr lang="en-US" sz="2399" spc="47">
                  <a:solidFill>
                    <a:srgbClr val="242424"/>
                  </a:solidFill>
                  <a:latin typeface="Inter"/>
                </a:rPr>
                <a:t>na spotkania on-line i nie tylko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8983982"/>
            <a:ext cx="3707374" cy="274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160"/>
              </a:lnSpc>
              <a:spcBef>
                <a:spcPts val="1620"/>
              </a:spcBef>
            </a:pPr>
            <a:r>
              <a:rPr lang="en-US" sz="1800" spc="107">
                <a:solidFill>
                  <a:srgbClr val="242424"/>
                </a:solidFill>
                <a:latin typeface="Inter Bold"/>
              </a:rPr>
              <a:t>WWW</a:t>
            </a:r>
            <a:r>
              <a:rPr lang="en-US" sz="1800" u="none" spc="107">
                <a:solidFill>
                  <a:srgbClr val="242424"/>
                </a:solidFill>
                <a:latin typeface="Inter Bold"/>
              </a:rPr>
              <a:t>.ROYAL-CATERING.PL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8585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3"/>
          <p:cNvGrpSpPr/>
          <p:nvPr/>
        </p:nvGrpSpPr>
        <p:grpSpPr>
          <a:xfrm>
            <a:off x="11353800" y="385693"/>
            <a:ext cx="6248400" cy="8749154"/>
            <a:chOff x="0" y="47625"/>
            <a:chExt cx="8331200" cy="11665539"/>
          </a:xfrm>
        </p:grpSpPr>
        <p:sp>
          <p:nvSpPr>
            <p:cNvPr id="4" name="TextBox 4"/>
            <p:cNvSpPr txBox="1"/>
            <p:nvPr/>
          </p:nvSpPr>
          <p:spPr>
            <a:xfrm>
              <a:off x="0" y="47625"/>
              <a:ext cx="8331200" cy="433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59"/>
                </a:lnSpc>
                <a:spcBef>
                  <a:spcPts val="4619"/>
                </a:spcBef>
              </a:pPr>
              <a:r>
                <a:rPr lang="en-US" sz="3500" spc="-280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Nowość</a:t>
              </a:r>
              <a:r>
                <a:rPr lang="en-US" sz="3500" spc="-280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! </a:t>
              </a:r>
            </a:p>
            <a:p>
              <a:pPr>
                <a:lnSpc>
                  <a:spcPts val="6159"/>
                </a:lnSpc>
                <a:spcBef>
                  <a:spcPts val="4619"/>
                </a:spcBef>
              </a:pPr>
              <a:r>
                <a:rPr lang="en-US" sz="3500" spc="-279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Grazzing</a:t>
              </a:r>
              <a:r>
                <a:rPr lang="en-US" sz="3500" spc="-279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Sweet Box</a:t>
              </a:r>
            </a:p>
            <a:p>
              <a:pPr>
                <a:lnSpc>
                  <a:spcPts val="4840"/>
                </a:lnSpc>
                <a:spcBef>
                  <a:spcPts val="3630"/>
                </a:spcBef>
              </a:pPr>
              <a:endParaRPr lang="en-US" spc="-279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21779"/>
              <a:ext cx="8331200" cy="431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90"/>
                </a:lnSpc>
                <a:spcBef>
                  <a:spcPts val="2092"/>
                </a:spcBef>
              </a:pPr>
              <a:r>
                <a:rPr lang="en-US" b="1" spc="108" dirty="0">
                  <a:solidFill>
                    <a:srgbClr val="CDCCCF"/>
                  </a:solidFill>
                  <a:latin typeface="Inter" panose="020B0604020202020204" charset="0"/>
                  <a:ea typeface="Inter" panose="020B0604020202020204" charset="0"/>
                </a:rPr>
                <a:t>CENA NETTO: </a:t>
              </a:r>
              <a:r>
                <a:rPr lang="pl-PL" b="1" spc="108" dirty="0">
                  <a:solidFill>
                    <a:srgbClr val="CDCCCF"/>
                  </a:solidFill>
                  <a:latin typeface="Inter" panose="020B0604020202020204" charset="0"/>
                  <a:ea typeface="Inter" panose="020B0604020202020204" charset="0"/>
                </a:rPr>
                <a:t>90</a:t>
              </a:r>
              <a:r>
                <a:rPr lang="en-US" b="1" spc="108" dirty="0">
                  <a:solidFill>
                    <a:srgbClr val="CDCCCF"/>
                  </a:solidFill>
                  <a:latin typeface="Inter" panose="020B0604020202020204" charset="0"/>
                  <a:ea typeface="Inter" panose="020B0604020202020204" charset="0"/>
                </a:rPr>
                <a:t>,00 / SZT</a:t>
              </a:r>
              <a:r>
                <a:rPr lang="pl-PL" b="1" spc="108" dirty="0">
                  <a:solidFill>
                    <a:srgbClr val="CDCCC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b="1" spc="108" dirty="0">
                <a:solidFill>
                  <a:srgbClr val="CDCCCF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979785"/>
              <a:ext cx="8331200" cy="5733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5"/>
                </a:lnSpc>
                <a:spcBef>
                  <a:spcPts val="1511"/>
                </a:spcBef>
              </a:pPr>
              <a:endParaRPr dirty="0"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4 mini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donaty</a:t>
              </a:r>
              <a:endParaRPr lang="en-US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4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maka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roniki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migdałowe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3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praliny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czekoladowe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2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tartaletki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l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jofilizowaną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maliną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czekoladą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2 cupcake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3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truskawki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w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czekoladzie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2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chrupiące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ptysie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kremem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pomarańczowym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Kruche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ciasteczka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40 g</a:t>
              </a:r>
            </a:p>
            <a:p>
              <a:pPr>
                <a:lnSpc>
                  <a:spcPts val="2016"/>
                </a:lnSpc>
                <a:spcBef>
                  <a:spcPts val="1512"/>
                </a:spcBef>
              </a:pP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Beziki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pianki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owoce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353800" y="2895468"/>
            <a:ext cx="6248400" cy="100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  <a:spcBef>
                <a:spcPts val="2024"/>
              </a:spcBef>
            </a:pP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Wyjątkowy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zestaw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słodyczy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w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pudełku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-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idealny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pomysł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na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upominek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lub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mały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poczęstunek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na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kameralnym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spotkaniu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4129" y="276691"/>
            <a:ext cx="5121192" cy="3585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4085" y="276691"/>
            <a:ext cx="5121192" cy="3585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4040" y="276691"/>
            <a:ext cx="5121192" cy="35852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4575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-3412639" y="3943782"/>
            <a:ext cx="8572500" cy="6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8"/>
              </a:lnSpc>
              <a:spcBef>
                <a:spcPts val="3988"/>
              </a:spcBef>
            </a:pPr>
            <a:r>
              <a:rPr lang="en-US" sz="4431" spc="664">
                <a:solidFill>
                  <a:srgbClr val="FFFFFF"/>
                </a:solidFill>
                <a:latin typeface="Inter Bold"/>
              </a:rPr>
              <a:t>ANTIPASTI BOX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31839" y="4300538"/>
            <a:ext cx="4707260" cy="5927816"/>
            <a:chOff x="0" y="19050"/>
            <a:chExt cx="6276346" cy="790375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657842"/>
              <a:ext cx="6276346" cy="6264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SŁONE PRZEKĄSKI - 450 g </a:t>
              </a:r>
              <a:endParaRPr lang="pl-PL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519"/>
                </a:lnSpc>
              </a:pP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Oli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wki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papryczki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nadziewane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kapary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1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Sery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pecorino, blue cheese, cheddar </a:t>
              </a:r>
            </a:p>
            <a:p>
              <a:pPr>
                <a:spcAft>
                  <a:spcPts val="1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Wędliny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Chorrizo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szynka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parmeńska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kabanosy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1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Owoce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winogrona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figi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świeże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truskawka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Bakalie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orzechy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włoskie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nerkowce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suszone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morele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żurawina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suszona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1200"/>
                </a:spcAft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Grissini,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grillowana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bagietka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krakersy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nachosy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519"/>
                </a:lnSpc>
              </a:pP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519"/>
                </a:lnSpc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OPAKOWANIE: EKO PUDEŁKO </a:t>
              </a:r>
              <a:b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</a:b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 OKIENKIEM, SZNURECZEK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5425"/>
              <a:ext cx="6276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55,00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6276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 STANDARD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4085" y="4300538"/>
            <a:ext cx="4707260" cy="5927816"/>
            <a:chOff x="0" y="19050"/>
            <a:chExt cx="6276346" cy="72770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695941"/>
              <a:ext cx="6276346" cy="5600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59"/>
                </a:lnSpc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SŁONE PRZEKĄSKI - 450 g </a:t>
              </a:r>
            </a:p>
            <a:p>
              <a:pPr>
                <a:spcAft>
                  <a:spcPts val="800"/>
                </a:spcAft>
              </a:pP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Oli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wki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kapary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8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Sery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wegańskie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parmezan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cheddar,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toczony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</a:t>
              </a:r>
              <a: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nerkowców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dojrzewający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b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</a:b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marchwią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Wędliny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wegańskie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8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Owoce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winogrona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figi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świeże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truskawka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8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Bakalie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orzechy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włoskie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nerkowce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suszone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morele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żurawina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suszona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800"/>
                </a:spcAft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Grissini,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grillowana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bagietka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krakersy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nachosy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159"/>
                </a:lnSpc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endParaRPr lang="pl-PL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159"/>
                </a:lnSpc>
              </a:pP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159"/>
                </a:lnSpc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OPAKOWANIE: EKO PUDEŁKO </a:t>
              </a:r>
              <a:b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</a:b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 OKIENKIEM, SZNURECZEK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05425"/>
              <a:ext cx="6276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55,00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6276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VEGAN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14040" y="4300538"/>
            <a:ext cx="4113260" cy="4535488"/>
            <a:chOff x="0" y="19050"/>
            <a:chExt cx="5484346" cy="604731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695941"/>
              <a:ext cx="5484346" cy="4370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Oli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wki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Papryczki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nadziewane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serkiem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spcAft>
                  <a:spcPts val="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Sery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pecorino,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bluecheese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</a:t>
              </a:r>
            </a:p>
            <a:p>
              <a:pPr>
                <a:spcAft>
                  <a:spcPts val="200"/>
                </a:spcAft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cheddar, brie,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ser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wędzony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Chorrizo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szynka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parmeńska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salami,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kabanosy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</a:t>
              </a:r>
            </a:p>
            <a:p>
              <a:pPr>
                <a:spcAft>
                  <a:spcPts val="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Owoce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figi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winogrona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Bakalie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orzechy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suszone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morele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Grissini,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krakersy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nachosy</a:t>
              </a:r>
              <a:endParaRPr lang="pl-PL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200"/>
                </a:spcAft>
              </a:pP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spcAft>
                  <a:spcPts val="200"/>
                </a:spcAft>
              </a:pP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Mufiny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logo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firmy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- 4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szt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60,00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PREMIUM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129" y="249691"/>
            <a:ext cx="5216785" cy="3652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5085" y="249691"/>
            <a:ext cx="5216785" cy="36521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6040" y="249691"/>
            <a:ext cx="5216785" cy="36521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4575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67129" y="5191125"/>
            <a:ext cx="4113260" cy="246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1799" spc="17" dirty="0">
                <a:solidFill>
                  <a:srgbClr val="242424"/>
                </a:solidFill>
                <a:latin typeface="Inter"/>
              </a:rPr>
              <a:t>Boxy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upominkowe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dla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najmłodszych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-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idealne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i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pyszne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rozwiązanie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na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słodkie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warsztaty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lub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na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umilenie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czasu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,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gdy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rodzice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zajęci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zdalną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pracą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. </a:t>
            </a:r>
          </a:p>
          <a:p>
            <a:pPr>
              <a:lnSpc>
                <a:spcPts val="1673"/>
              </a:lnSpc>
              <a:spcBef>
                <a:spcPts val="1255"/>
              </a:spcBef>
            </a:pPr>
            <a:endParaRPr lang="en-US" sz="1799" spc="17" dirty="0">
              <a:solidFill>
                <a:srgbClr val="242424"/>
              </a:solidFill>
              <a:latin typeface="Inter"/>
            </a:endParaRPr>
          </a:p>
        </p:txBody>
      </p:sp>
      <p:sp>
        <p:nvSpPr>
          <p:cNvPr id="10" name="TextBox 10"/>
          <p:cNvSpPr txBox="1"/>
          <p:nvPr/>
        </p:nvSpPr>
        <p:spPr>
          <a:xfrm rot="5400000">
            <a:off x="-3412639" y="3943782"/>
            <a:ext cx="8572500" cy="6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8"/>
              </a:lnSpc>
              <a:spcBef>
                <a:spcPts val="3988"/>
              </a:spcBef>
            </a:pPr>
            <a:r>
              <a:rPr lang="en-US" sz="4431" spc="664">
                <a:solidFill>
                  <a:srgbClr val="FFFFFF"/>
                </a:solidFill>
                <a:latin typeface="Inter Bold"/>
              </a:rPr>
              <a:t>BOXY DLA DZIECI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651870" y="4611330"/>
            <a:ext cx="4113260" cy="3773040"/>
            <a:chOff x="0" y="19050"/>
            <a:chExt cx="5484346" cy="503072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743567"/>
              <a:ext cx="5484346" cy="3306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pl-PL" sz="1799" spc="17" dirty="0">
                  <a:solidFill>
                    <a:srgbClr val="242424"/>
                  </a:solidFill>
                  <a:latin typeface="Inter"/>
                </a:rPr>
                <a:t>Dino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box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upominkowy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dla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chłopca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-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ciasteczka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do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samodzielnej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dokoracji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9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ciasteczek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maślanych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3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kolorowe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lukry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Słodkie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kolorowe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posypki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do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dekoracji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BOX DINO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35085" y="4611330"/>
            <a:ext cx="4113260" cy="4446814"/>
            <a:chOff x="0" y="19050"/>
            <a:chExt cx="5484346" cy="592908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743566"/>
              <a:ext cx="5484346" cy="4204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Unicorn box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upominkowy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dla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dziewczynki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-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ciasteczka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do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samodzielnej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dekoracji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ct val="150000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9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ciasteczek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maślanych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ct val="150000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3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kolorowe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lukry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ct val="150000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Słodkie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kolorowe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posypki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do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dekoracji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BOX UNICORN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2102526" y="546703"/>
            <a:ext cx="7041474" cy="3597957"/>
            <a:chOff x="0" y="28575"/>
            <a:chExt cx="9388632" cy="4797276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3023559" cy="824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ts val="3465"/>
                </a:spcBef>
              </a:pPr>
              <a:r>
                <a:rPr lang="en-US" sz="4200" u="none" spc="-210">
                  <a:solidFill>
                    <a:srgbClr val="E45795"/>
                  </a:solidFill>
                  <a:latin typeface="Inter"/>
                </a:rPr>
                <a:t>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75535"/>
              <a:ext cx="9388632" cy="3650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Zapewniamy</a:t>
              </a:r>
              <a:r>
                <a:rPr lang="en-US" spc="17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wszystkich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naszych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Klientów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że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od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zawsze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posiłki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przygotowujemy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stosując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zasady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wszelkich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środków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bezpieczeństwa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najwyższej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higieny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 W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związku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obecną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sytuacją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epidemiologiczną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uruchomiliśmy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dodatkowe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wewnętrzne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procedury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zapobiegawcze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mające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na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celu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chronić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naszych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pracowników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Klientów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Dokładamy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wszelkich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starań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, aby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zapewnić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Państwu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usługę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najwyższej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jakości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i w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pełni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bezpieczną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7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sp>
        <p:nvSpPr>
          <p:cNvPr id="8" name="TextBox 8"/>
          <p:cNvSpPr txBox="1"/>
          <p:nvPr/>
        </p:nvSpPr>
        <p:spPr>
          <a:xfrm rot="5400000">
            <a:off x="-2800920" y="4305180"/>
            <a:ext cx="7002110" cy="42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240"/>
              </a:lnSpc>
              <a:spcBef>
                <a:spcPts val="2430"/>
              </a:spcBef>
            </a:pPr>
            <a:r>
              <a:rPr lang="en-US" sz="2700" spc="405">
                <a:solidFill>
                  <a:srgbClr val="242424"/>
                </a:solidFill>
                <a:latin typeface="Inter Bold"/>
              </a:rPr>
              <a:t>ZASADY BEZPIECZEŃSTWA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811744"/>
            <a:ext cx="1749075" cy="12360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17826" y="546703"/>
            <a:ext cx="7041474" cy="3450672"/>
            <a:chOff x="0" y="28575"/>
            <a:chExt cx="9388632" cy="460089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8575"/>
              <a:ext cx="3023559" cy="824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ts val="3465"/>
                </a:spcBef>
              </a:pPr>
              <a:r>
                <a:rPr lang="en-US" sz="4200" u="none" spc="-210">
                  <a:solidFill>
                    <a:srgbClr val="E45795"/>
                  </a:solidFill>
                  <a:latin typeface="Inter"/>
                </a:rPr>
                <a:t>02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75533"/>
              <a:ext cx="9388632" cy="3453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Pracownic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kuchni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działu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realizacji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przeszli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przez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CYKL SZKOLEŃ z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zakresu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bezpieczeństwa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pracy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szyscy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pracownicy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zostali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zobowiązani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do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stawiania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się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b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</a:b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pracy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TYLKO W DOBRYM STANIE ZDROWIA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yznaczyliśmy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SPECJALNE STREFY DEZYNFEKCJI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przy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wejściu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do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firmy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-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specjalistyczne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maty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dezynfekujące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02526" y="5164931"/>
            <a:ext cx="7041474" cy="2815692"/>
            <a:chOff x="0" y="28575"/>
            <a:chExt cx="9388632" cy="375425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8575"/>
              <a:ext cx="3023559" cy="824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ts val="3465"/>
                </a:spcBef>
              </a:pPr>
              <a:r>
                <a:rPr lang="en-US" sz="4200" u="none" spc="-210">
                  <a:solidFill>
                    <a:srgbClr val="E45795"/>
                  </a:solidFill>
                  <a:latin typeface="Inter"/>
                </a:rPr>
                <a:t>03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75535"/>
              <a:ext cx="9388632" cy="2607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Praco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wnicy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poza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obowiązkową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do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tej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pory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odzieżą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ochronną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mają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obowiązek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stosować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 MASECZKI OCHRONNE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racownicy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kuchni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mają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ZAKAZ OPUSZCZANIA POMIESZCZEŃ PRODUKCYJNYCH, a w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razie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zaistnienia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takiej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konieczności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muszą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przejść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procedury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dezynfekcji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ponownie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17826" y="5241604"/>
            <a:ext cx="7041474" cy="3764667"/>
            <a:chOff x="0" y="28575"/>
            <a:chExt cx="9388632" cy="501955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28575"/>
              <a:ext cx="3023559" cy="824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0"/>
                </a:lnSpc>
                <a:spcBef>
                  <a:spcPts val="3465"/>
                </a:spcBef>
              </a:pPr>
              <a:r>
                <a:rPr lang="en-US" sz="4200" u="none" spc="-210">
                  <a:solidFill>
                    <a:srgbClr val="E45795"/>
                  </a:solidFill>
                  <a:latin typeface="Inter"/>
                </a:rPr>
                <a:t>04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75533"/>
              <a:ext cx="9388632" cy="3872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OGRANICZYLIŚMY DO MINIMUM </a:t>
              </a: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dostęp</a:t>
              </a:r>
              <a:r>
                <a:rPr lang="en-US" spc="17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do </a:t>
              </a: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firmy</a:t>
              </a:r>
              <a:r>
                <a:rPr lang="en-US" spc="17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o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sób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b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</a:b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zewnątrz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rzy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każdym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węzłów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sanitarnych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umieszczone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zostały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ROZSZERZONE INSTRUKCJE o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sposobie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zachowania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się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b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</a:b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zaistniałej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wyjątkowej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sytuacji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pc="17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W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prowadziliśmy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DODATKOWE DEZYNFEKCJE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powierzchni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produkcyjnych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po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każdym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użyciu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elementu</a:t>
              </a:r>
              <a:r>
                <a:rPr lang="en-US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produkcji</a:t>
              </a:r>
              <a:r>
                <a:rPr lang="pl-PL" spc="11" dirty="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</a:rPr>
                <a:t>.</a:t>
              </a:r>
              <a:endParaRPr lang="en-US" spc="11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36749" y="1302807"/>
            <a:ext cx="10522447" cy="8872932"/>
            <a:chOff x="0" y="28575"/>
            <a:chExt cx="14029929" cy="11830575"/>
          </a:xfrm>
        </p:grpSpPr>
        <p:sp>
          <p:nvSpPr>
            <p:cNvPr id="3" name="TextBox 3"/>
            <p:cNvSpPr txBox="1"/>
            <p:nvPr/>
          </p:nvSpPr>
          <p:spPr>
            <a:xfrm>
              <a:off x="0" y="28575"/>
              <a:ext cx="1563978" cy="814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62"/>
                </a:lnSpc>
                <a:spcBef>
                  <a:spcPts val="3422"/>
                </a:spcBef>
              </a:pPr>
              <a:r>
                <a:rPr lang="en-US" sz="4148" u="none" spc="-207">
                  <a:solidFill>
                    <a:srgbClr val="242424"/>
                  </a:solidFill>
                  <a:latin typeface="Inter"/>
                </a:rPr>
                <a:t>01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96078"/>
              <a:ext cx="1563978" cy="814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62"/>
                </a:lnSpc>
                <a:spcBef>
                  <a:spcPts val="3422"/>
                </a:spcBef>
              </a:pPr>
              <a:r>
                <a:rPr lang="en-US" sz="4148" u="none" spc="-207">
                  <a:solidFill>
                    <a:srgbClr val="242424"/>
                  </a:solidFill>
                  <a:latin typeface="Inter"/>
                </a:rPr>
                <a:t>02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47761"/>
              <a:ext cx="1563978" cy="814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62"/>
                </a:lnSpc>
                <a:spcBef>
                  <a:spcPts val="3422"/>
                </a:spcBef>
              </a:pPr>
              <a:r>
                <a:rPr lang="en-US" sz="4148" u="none" spc="-207">
                  <a:solidFill>
                    <a:srgbClr val="242424"/>
                  </a:solidFill>
                  <a:latin typeface="Inter"/>
                </a:rPr>
                <a:t>03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40261" y="56483"/>
              <a:ext cx="12089668" cy="418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55"/>
                </a:lnSpc>
                <a:spcBef>
                  <a:spcPts val="2066"/>
                </a:spcBef>
              </a:pPr>
              <a:r>
                <a:rPr lang="en-US" sz="1777" spc="106">
                  <a:solidFill>
                    <a:srgbClr val="242424"/>
                  </a:solidFill>
                  <a:latin typeface="Inter Bold"/>
                </a:rPr>
                <a:t>W</a:t>
              </a:r>
              <a:r>
                <a:rPr lang="en-US" sz="1777" u="none" spc="106">
                  <a:solidFill>
                    <a:srgbClr val="242424"/>
                  </a:solidFill>
                  <a:latin typeface="Inter Bold"/>
                </a:rPr>
                <a:t> CENĘ MENU WLICZONE: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40261" y="669789"/>
              <a:ext cx="12089668" cy="265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6"/>
                </a:lnSpc>
                <a:spcBef>
                  <a:spcPts val="1999"/>
                </a:spcBef>
              </a:pP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J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edzenie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pakowania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jednorazowe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                                                                  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Dostawa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na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terenie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Warszawy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(zamówienia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powyżej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500,00)                            Zamówienia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poniżej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minimum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logistycznego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–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dostawa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30,00                             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Oferta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dla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grup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min. 20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osób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mniejsze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zamówienia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-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wycena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indywidualna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940261" y="2723986"/>
              <a:ext cx="12089668" cy="418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55"/>
                </a:lnSpc>
                <a:spcBef>
                  <a:spcPts val="2066"/>
                </a:spcBef>
              </a:pPr>
              <a:r>
                <a:rPr lang="en-US" sz="1777" spc="106">
                  <a:solidFill>
                    <a:srgbClr val="242424"/>
                  </a:solidFill>
                  <a:latin typeface="Inter Bold"/>
                </a:rPr>
                <a:t>FORMALNOŚCI: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40261" y="3342615"/>
              <a:ext cx="12089668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6"/>
                </a:lnSpc>
                <a:spcBef>
                  <a:spcPts val="1999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Fo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rma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płatności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gotówka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/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karta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/</a:t>
              </a:r>
              <a: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przelew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                                                       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Zaliczka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: TAK 49 %                                                                                            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Przyjęcie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zamówienia: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Podpisanie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zlecenia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40261" y="5375669"/>
              <a:ext cx="12089668" cy="418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55"/>
                </a:lnSpc>
                <a:spcBef>
                  <a:spcPts val="2066"/>
                </a:spcBef>
              </a:pPr>
              <a:r>
                <a:rPr lang="en-US" sz="1777" spc="106">
                  <a:solidFill>
                    <a:srgbClr val="242424"/>
                  </a:solidFill>
                  <a:latin typeface="Inter Bold"/>
                </a:rPr>
                <a:t>WARUNKI</a:t>
              </a:r>
              <a:r>
                <a:rPr lang="en-US" sz="1777" u="none" spc="106">
                  <a:solidFill>
                    <a:srgbClr val="242424"/>
                  </a:solidFill>
                  <a:latin typeface="Inter Bold"/>
                </a:rPr>
                <a:t> ZMIANY ILOŚCI OSÓB: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40261" y="5994297"/>
              <a:ext cx="12089668" cy="5864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6"/>
                </a:lnSpc>
                <a:spcBef>
                  <a:spcPts val="1999"/>
                </a:spcBef>
              </a:pP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Możliwość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zmni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ejszenia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ilości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uczestników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do 10% - 7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dni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przed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realizacj</a:t>
              </a:r>
              <a: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Możliwość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zmniejszenia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ilości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uczestników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do 5% - 5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dni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przed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realizacj</a:t>
              </a:r>
              <a:r>
                <a:rPr lang="pl-PL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Brak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możliwości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zmniejszenia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ilości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osób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na 5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dni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przed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realizacją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           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Możliwość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zwiększenia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ilości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osób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do 3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dni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przed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datą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realizacji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z="1777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z="1777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z="1777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z="1777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z="1777" spc="17" dirty="0">
                <a:solidFill>
                  <a:srgbClr val="242424"/>
                </a:solidFill>
                <a:latin typeface="Inter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660000" cy="102870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4949" y="312458"/>
            <a:ext cx="10191026" cy="80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  <a:spcBef>
                <a:spcPts val="4620"/>
              </a:spcBef>
            </a:pPr>
            <a:r>
              <a:rPr lang="en-US" sz="5600" spc="-280">
                <a:solidFill>
                  <a:srgbClr val="242424"/>
                </a:solidFill>
                <a:latin typeface="Inter"/>
              </a:rPr>
              <a:t>Warunki rezerwacji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336749" y="7487307"/>
            <a:ext cx="10522447" cy="2436383"/>
            <a:chOff x="0" y="28575"/>
            <a:chExt cx="14029929" cy="324851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8575"/>
              <a:ext cx="1563978" cy="814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62"/>
                </a:lnSpc>
                <a:spcBef>
                  <a:spcPts val="3422"/>
                </a:spcBef>
              </a:pPr>
              <a:r>
                <a:rPr lang="en-US" sz="4148" u="none" spc="-207">
                  <a:solidFill>
                    <a:srgbClr val="242424"/>
                  </a:solidFill>
                  <a:latin typeface="Inter"/>
                </a:rPr>
                <a:t>04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40261" y="56483"/>
              <a:ext cx="12089668" cy="418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55"/>
                </a:lnSpc>
                <a:spcBef>
                  <a:spcPts val="2066"/>
                </a:spcBef>
              </a:pPr>
              <a:r>
                <a:rPr lang="en-US" sz="1777" spc="106">
                  <a:solidFill>
                    <a:srgbClr val="242424"/>
                  </a:solidFill>
                  <a:latin typeface="Inter Bold"/>
                </a:rPr>
                <a:t>WARUNKI REZYGNACJI: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940261" y="669790"/>
              <a:ext cx="12089668" cy="2607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6"/>
                </a:lnSpc>
                <a:spcBef>
                  <a:spcPts val="1999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Na 7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mni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ej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dni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przed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realizacją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-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ponosząc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80%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kosztów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ustalonej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kwoty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zamówienia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                                                                                                                       Na 4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mniej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dni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przed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realizacją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–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ponosząc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100%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kosztów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ustalonej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kwoty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zamówienia</a:t>
              </a: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666"/>
                </a:lnSpc>
                <a:spcBef>
                  <a:spcPts val="1999"/>
                </a:spcBef>
              </a:pPr>
              <a:endParaRPr lang="en-US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39910" y="1461467"/>
            <a:ext cx="6682643" cy="6243278"/>
            <a:chOff x="0" y="0"/>
            <a:chExt cx="8910190" cy="8324371"/>
          </a:xfrm>
        </p:grpSpPr>
        <p:sp>
          <p:nvSpPr>
            <p:cNvPr id="3" name="TextBox 3"/>
            <p:cNvSpPr txBox="1"/>
            <p:nvPr/>
          </p:nvSpPr>
          <p:spPr>
            <a:xfrm>
              <a:off x="0" y="4000734"/>
              <a:ext cx="8910190" cy="413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Menadżer ds. Sprzedaży Cateringu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7843"/>
              <a:ext cx="8910190" cy="42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>
                  <a:solidFill>
                    <a:srgbClr val="242424"/>
                  </a:solidFill>
                  <a:latin typeface="Inter Bold"/>
                </a:rPr>
                <a:t>EWELINA KWIECIEŃ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944231"/>
              <a:ext cx="8910190" cy="413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608-003-523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201341"/>
              <a:ext cx="8910190" cy="42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>
                  <a:solidFill>
                    <a:srgbClr val="242424"/>
                  </a:solidFill>
                  <a:latin typeface="Inter Bold"/>
                </a:rPr>
                <a:t>KOM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11056"/>
              <a:ext cx="8910190" cy="413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99"/>
                </a:lnSpc>
                <a:spcBef>
                  <a:spcPts val="2024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e.kwiecien@royal-catering.pl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168165"/>
              <a:ext cx="8910190" cy="42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>
                  <a:solidFill>
                    <a:srgbClr val="242424"/>
                  </a:solidFill>
                  <a:latin typeface="Inter Bold"/>
                </a:rPr>
                <a:t>EMAIL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8910190" cy="109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60"/>
                </a:lnSpc>
                <a:spcBef>
                  <a:spcPts val="4620"/>
                </a:spcBef>
              </a:pPr>
              <a:r>
                <a:rPr lang="en-US" sz="5600" spc="-280">
                  <a:solidFill>
                    <a:srgbClr val="242424"/>
                  </a:solidFill>
                  <a:latin typeface="Inter"/>
                </a:rPr>
                <a:t>KONTAKT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8700"/>
            <a:ext cx="9144000" cy="92583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5400000">
            <a:off x="12858750" y="4857750"/>
            <a:ext cx="1714500" cy="9144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12" name="Group 12"/>
          <p:cNvGrpSpPr/>
          <p:nvPr/>
        </p:nvGrpSpPr>
        <p:grpSpPr>
          <a:xfrm>
            <a:off x="16573500" y="8572500"/>
            <a:ext cx="1714500" cy="1714500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920442" y="9184022"/>
            <a:ext cx="5776705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79"/>
              </a:lnSpc>
              <a:spcBef>
                <a:spcPts val="2159"/>
              </a:spcBef>
            </a:pPr>
            <a:r>
              <a:rPr lang="en-US" sz="2399" u="none" spc="359">
                <a:solidFill>
                  <a:srgbClr val="FFFFFF"/>
                </a:solidFill>
                <a:latin typeface="Inter"/>
              </a:rPr>
              <a:t>WWW.ROYAL-CATERING.PL</a:t>
            </a:r>
          </a:p>
        </p:txBody>
      </p:sp>
      <p:sp>
        <p:nvSpPr>
          <p:cNvPr id="15" name="AutoShape 15"/>
          <p:cNvSpPr/>
          <p:nvPr/>
        </p:nvSpPr>
        <p:spPr>
          <a:xfrm>
            <a:off x="0" y="0"/>
            <a:ext cx="4736074" cy="20574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16" name="Group 16"/>
          <p:cNvGrpSpPr/>
          <p:nvPr/>
        </p:nvGrpSpPr>
        <p:grpSpPr>
          <a:xfrm>
            <a:off x="7429500" y="1028700"/>
            <a:ext cx="1714500" cy="1714500"/>
            <a:chOff x="0" y="0"/>
            <a:chExt cx="2286000" cy="22860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286000" cy="2286000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E45795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745837" y="914400"/>
              <a:ext cx="794327" cy="559504"/>
              <a:chOff x="0" y="0"/>
              <a:chExt cx="946584" cy="66675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-3810"/>
                <a:ext cx="946584" cy="652780"/>
              </a:xfrm>
              <a:custGeom>
                <a:avLst/>
                <a:gdLst/>
                <a:ahLst/>
                <a:cxnLst/>
                <a:rect l="l" t="t" r="r" b="b"/>
                <a:pathLst>
                  <a:path w="946584" h="652780">
                    <a:moveTo>
                      <a:pt x="922454" y="297180"/>
                    </a:moveTo>
                    <a:lnTo>
                      <a:pt x="582094" y="11430"/>
                    </a:lnTo>
                    <a:cubicBezTo>
                      <a:pt x="569394" y="0"/>
                      <a:pt x="549074" y="2540"/>
                      <a:pt x="537644" y="15240"/>
                    </a:cubicBezTo>
                    <a:cubicBezTo>
                      <a:pt x="526214" y="27940"/>
                      <a:pt x="528754" y="48260"/>
                      <a:pt x="541454" y="59690"/>
                    </a:cubicBezTo>
                    <a:lnTo>
                      <a:pt x="823394" y="295910"/>
                    </a:lnTo>
                    <a:lnTo>
                      <a:pt x="31750" y="295910"/>
                    </a:lnTo>
                    <a:cubicBezTo>
                      <a:pt x="13970" y="295910"/>
                      <a:pt x="0" y="309880"/>
                      <a:pt x="0" y="327660"/>
                    </a:cubicBezTo>
                    <a:cubicBezTo>
                      <a:pt x="0" y="345440"/>
                      <a:pt x="13970" y="359410"/>
                      <a:pt x="31750" y="359410"/>
                    </a:cubicBezTo>
                    <a:lnTo>
                      <a:pt x="824664" y="359410"/>
                    </a:lnTo>
                    <a:lnTo>
                      <a:pt x="541454" y="596900"/>
                    </a:lnTo>
                    <a:cubicBezTo>
                      <a:pt x="528754" y="608330"/>
                      <a:pt x="526214" y="627380"/>
                      <a:pt x="537644" y="641350"/>
                    </a:cubicBezTo>
                    <a:cubicBezTo>
                      <a:pt x="543994" y="648970"/>
                      <a:pt x="552884" y="652780"/>
                      <a:pt x="561774" y="652780"/>
                    </a:cubicBezTo>
                    <a:cubicBezTo>
                      <a:pt x="569394" y="652780"/>
                      <a:pt x="575744" y="650240"/>
                      <a:pt x="582094" y="645160"/>
                    </a:cubicBezTo>
                    <a:lnTo>
                      <a:pt x="922454" y="359410"/>
                    </a:lnTo>
                    <a:cubicBezTo>
                      <a:pt x="936424" y="356870"/>
                      <a:pt x="946584" y="344170"/>
                      <a:pt x="946584" y="328930"/>
                    </a:cubicBezTo>
                    <a:cubicBezTo>
                      <a:pt x="946584" y="313690"/>
                      <a:pt x="936424" y="299720"/>
                      <a:pt x="922454" y="29718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38925" y="8811744"/>
            <a:ext cx="1749075" cy="123601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28700" y="931803"/>
            <a:ext cx="3093476" cy="329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ts val="1889"/>
              </a:spcBef>
            </a:pPr>
            <a:r>
              <a:rPr lang="en-US" sz="2099" spc="125">
                <a:solidFill>
                  <a:srgbClr val="FFFFFF"/>
                </a:solidFill>
                <a:latin typeface="Inter Bold"/>
              </a:rPr>
              <a:t>SEZON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CDCCC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553148"/>
            <a:ext cx="6534150" cy="2370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  <a:spcBef>
                <a:spcPts val="4620"/>
              </a:spcBef>
            </a:pPr>
            <a:r>
              <a:rPr lang="en-US" sz="5600" spc="-280">
                <a:solidFill>
                  <a:srgbClr val="FFFFFF"/>
                </a:solidFill>
                <a:latin typeface="Inter Bold"/>
              </a:rPr>
              <a:t>Alternatywna dla tradycyjnego cateringu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3512" y="3837633"/>
            <a:ext cx="7876975" cy="580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49"/>
              </a:lnSpc>
              <a:spcBef>
                <a:spcPts val="2137"/>
              </a:spcBef>
            </a:pP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Szanowni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Państwo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,</a:t>
            </a:r>
          </a:p>
          <a:p>
            <a:pPr algn="just">
              <a:lnSpc>
                <a:spcPts val="2849"/>
              </a:lnSpc>
              <a:spcBef>
                <a:spcPts val="2137"/>
              </a:spcBef>
            </a:pPr>
            <a:r>
              <a:rPr lang="en-US" sz="1899" spc="18" dirty="0">
                <a:solidFill>
                  <a:srgbClr val="242424"/>
                </a:solidFill>
                <a:latin typeface="Inter"/>
              </a:rPr>
              <a:t>Od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początku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naszej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działalności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,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głównym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celem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Royal Catering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było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wychodzenie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naprzeciw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oczekiwaniom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naszych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Klientów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.  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O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ferta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 ta 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jest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odpowiedzią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zmieniający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się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rynek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spotkań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.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Ograniczenia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nałożone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tradycyjne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formy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spotkań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przeniosł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znaczną część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pl-PL" sz="1899" spc="18" dirty="0" err="1">
                <a:solidFill>
                  <a:srgbClr val="242424"/>
                </a:solidFill>
                <a:latin typeface="Inter"/>
              </a:rPr>
              <a:t>meetingów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na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łącza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internetowe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. W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większości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wydarzeń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,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zmuszeni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jesteśmy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uczestniczyć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przed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komputerem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br>
              <a:rPr lang="pl-PL" sz="1899" spc="18" dirty="0">
                <a:solidFill>
                  <a:srgbClr val="242424"/>
                </a:solidFill>
                <a:latin typeface="Inter"/>
              </a:rPr>
            </a:br>
            <a:r>
              <a:rPr lang="en-US" sz="1899" spc="18" dirty="0">
                <a:solidFill>
                  <a:srgbClr val="242424"/>
                </a:solidFill>
                <a:latin typeface="Inter"/>
              </a:rPr>
              <a:t>on-line. </a:t>
            </a:r>
          </a:p>
          <a:p>
            <a:pPr algn="just">
              <a:lnSpc>
                <a:spcPts val="2849"/>
              </a:lnSpc>
              <a:spcBef>
                <a:spcPts val="2137"/>
              </a:spcBef>
            </a:pPr>
            <a:r>
              <a:rPr lang="pl-PL" sz="1899" spc="18" dirty="0">
                <a:solidFill>
                  <a:srgbClr val="242424"/>
                </a:solidFill>
                <a:latin typeface="Inter"/>
              </a:rPr>
              <a:t>Jako zespół Royal Catering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dążymy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do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tego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, aby 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Organizatorzy spotkań on-line,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choć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w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niewielkim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stopniu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 mogli odtworzyć atmosferę i zakres tradycyjnych </a:t>
            </a:r>
            <a:r>
              <a:rPr lang="pl-PL" sz="1899" spc="18" dirty="0" err="1">
                <a:solidFill>
                  <a:srgbClr val="242424"/>
                </a:solidFill>
                <a:latin typeface="Inter"/>
              </a:rPr>
              <a:t>meetingów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.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Proponujemy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różnego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rodzaju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boxy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cateringowe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od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upominkowych</a:t>
            </a:r>
            <a:r>
              <a:rPr lang="pl-PL" sz="1899" spc="18" dirty="0">
                <a:solidFill>
                  <a:srgbClr val="242424"/>
                </a:solidFill>
                <a:latin typeface="Inter"/>
              </a:rPr>
              <a:t>,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poprzez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pełne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posiłki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spełniające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wszystkie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niezbędne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reżimy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sanitarne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. </a:t>
            </a:r>
          </a:p>
          <a:p>
            <a:pPr algn="just">
              <a:lnSpc>
                <a:spcPts val="2849"/>
              </a:lnSpc>
              <a:spcBef>
                <a:spcPts val="2137"/>
              </a:spcBef>
            </a:pP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Zapraszamy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do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zapoznania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się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 z </a:t>
            </a:r>
            <a:r>
              <a:rPr lang="en-US" sz="1899" spc="18" dirty="0" err="1">
                <a:solidFill>
                  <a:srgbClr val="242424"/>
                </a:solidFill>
                <a:latin typeface="Inter"/>
              </a:rPr>
              <a:t>ofertą</a:t>
            </a:r>
            <a:r>
              <a:rPr lang="en-US" sz="1899" spc="18" dirty="0">
                <a:solidFill>
                  <a:srgbClr val="242424"/>
                </a:solidFill>
                <a:latin typeface="Inter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1129" y="222691"/>
            <a:ext cx="5198325" cy="363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3552" y="222691"/>
            <a:ext cx="5198325" cy="363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10500" y="222691"/>
            <a:ext cx="5116304" cy="363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4575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-3414267" y="3945410"/>
            <a:ext cx="8572500" cy="68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67"/>
              </a:lnSpc>
              <a:spcBef>
                <a:spcPts val="4025"/>
              </a:spcBef>
            </a:pPr>
            <a:r>
              <a:rPr lang="en-US" sz="4472" spc="670">
                <a:solidFill>
                  <a:srgbClr val="FFFFFF"/>
                </a:solidFill>
                <a:latin typeface="Inter Bold"/>
              </a:rPr>
              <a:t>BOX ŚNIADANIOWY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021129" y="4300538"/>
            <a:ext cx="4113260" cy="5573684"/>
            <a:chOff x="0" y="19050"/>
            <a:chExt cx="5484346" cy="743157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705466"/>
              <a:ext cx="5484346" cy="5745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Kanapka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na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ciabacie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krojone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słupki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Hummus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suszonymi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pomidorami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 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Koktajl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lub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owocowy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    250 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Jabłko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Croissant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Konfitura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malinowa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40 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Granola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jogurtem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naturalnym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799" spc="17" dirty="0">
                  <a:solidFill>
                    <a:srgbClr val="242424"/>
                  </a:solidFill>
                  <a:latin typeface="Inter"/>
                </a:rPr>
              </a:b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i mango 120 ml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55,00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CLASSIC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63552" y="4300538"/>
            <a:ext cx="4113260" cy="4650354"/>
            <a:chOff x="0" y="19050"/>
            <a:chExt cx="5484346" cy="620047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705466"/>
              <a:ext cx="5484346" cy="4514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Kanapka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na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ciabacie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Pudding z nasion Chia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musem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mango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słoiku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 120 g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Wybór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krojonych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Hummus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sezamowy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czarnuszką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 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Smoothie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owocowe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lub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250ml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Brownie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fasoli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100g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55,00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VEGAN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03040" y="4300537"/>
            <a:ext cx="4318160" cy="4381050"/>
            <a:chOff x="0" y="19050"/>
            <a:chExt cx="5757546" cy="584140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705466"/>
              <a:ext cx="5757546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Tortilla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kukurydziana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grillowanym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kurczakiem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pastą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awokado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799" spc="17" dirty="0">
                  <a:solidFill>
                    <a:srgbClr val="242424"/>
                  </a:solidFill>
                  <a:latin typeface="Inter"/>
                </a:rPr>
              </a:b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świeżymi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warzywami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krojone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słupki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Pasta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grillowanego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bakłażana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Sałatka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250g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Owoce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filetowane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150g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sok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owoców</a:t>
              </a:r>
              <a:r>
                <a:rPr lang="pl-PL" sz="1799" spc="17" dirty="0">
                  <a:solidFill>
                    <a:srgbClr val="242424"/>
                  </a:solidFill>
                  <a:latin typeface="Inter"/>
                </a:rPr>
                <a:t> 250 ml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75,00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FIT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1626" y="0"/>
            <a:ext cx="7040374" cy="104339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903600" y="276500"/>
            <a:ext cx="5384400" cy="10111524"/>
            <a:chOff x="0" y="-57150"/>
            <a:chExt cx="7179200" cy="13482031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7179200" cy="42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90"/>
                </a:lnSpc>
                <a:spcBef>
                  <a:spcPts val="2092"/>
                </a:spcBef>
              </a:pPr>
              <a:r>
                <a:rPr lang="en-US" sz="1800" spc="108">
                  <a:solidFill>
                    <a:srgbClr val="CDCCCF"/>
                  </a:solidFill>
                  <a:latin typeface="Inter Bold"/>
                </a:rPr>
                <a:t>KANAPKI - DO WYBORU - STANDARD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00857"/>
              <a:ext cx="7179200" cy="12824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zynka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wędzona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ser cheddar,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świeże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warzywa,sos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worcester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erek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philadelphia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wędz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ony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łosoś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koperek</a:t>
              </a:r>
              <a:endParaRPr lang="en-US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ozzarella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pomidor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pesto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bazyliowe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rukola</a:t>
              </a:r>
              <a:endParaRPr lang="en-US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zarpana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wołowina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koniakiem</a:t>
              </a:r>
              <a:endParaRPr lang="en-US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endParaRPr lang="pl-PL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endParaRPr lang="pl-PL" sz="600" spc="11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asta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ciecierzycy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pieczony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burak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czarnuszka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awokado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rukola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asta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bakłażana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awokado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tofu,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kiełki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słonecznika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ogórek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papryka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H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ummus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suszonymi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pomidorami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świeże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warzywa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liście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szpinaku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wokado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concase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pomidorowe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kiełki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słonecznika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rillowane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warzywa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mozzarella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rillowany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kurczak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świeże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warzywa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ędzony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łosoś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twarożek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kapary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asta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ciecierzycy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świeże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warzywa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- 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H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ummus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pieczony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burak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rukola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awokado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6451" y="593728"/>
            <a:ext cx="5144880" cy="8598705"/>
            <a:chOff x="-40640" y="-57150"/>
            <a:chExt cx="6859840" cy="11464938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6819200" cy="422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90"/>
                </a:lnSpc>
                <a:spcBef>
                  <a:spcPts val="2092"/>
                </a:spcBef>
              </a:pPr>
              <a:r>
                <a:rPr lang="en-US" sz="1800" spc="108" dirty="0">
                  <a:solidFill>
                    <a:srgbClr val="CDCCCF"/>
                  </a:solidFill>
                  <a:latin typeface="Inter Bold"/>
                </a:rPr>
                <a:t>SAŁATKI - DO WYBORU - 250 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40640" y="806595"/>
              <a:ext cx="6819200" cy="10601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Sałatka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grillowanym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kurczakiem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bekonem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grzankami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parmezanem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sosem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cezar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na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bazie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musztardy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majonezu</a:t>
              </a: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Świeże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liście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szpinaku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prażonym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bekonem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tartym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parmezanem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dresingiem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balsamico</a:t>
              </a: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Rukola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pieczonymi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burakami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kozi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serem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winogronami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orzechem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włoskim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     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-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Chrupiące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liście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rukoli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suszone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pomidory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orzechy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pinii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dressing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czerwonego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pesto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-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ałatka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cieciorki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czarnych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oliwek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800" spc="18" dirty="0">
                  <a:solidFill>
                    <a:srgbClr val="242424"/>
                  </a:solidFill>
                  <a:latin typeface="Inter"/>
                </a:rPr>
              </a:b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suszonymi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pomidorami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emulsją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bazyliow</a:t>
              </a:r>
              <a:r>
                <a:rPr lang="pl-PL" sz="1800" spc="18" dirty="0">
                  <a:solidFill>
                    <a:srgbClr val="242424"/>
                  </a:solidFill>
                  <a:latin typeface="Inter"/>
                </a:rPr>
                <a:t>ą</a:t>
              </a: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Sałatka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rukoli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selera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naciowego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gruszk</a:t>
              </a:r>
              <a:r>
                <a:rPr lang="pl-PL" sz="1800" spc="18" dirty="0">
                  <a:solidFill>
                    <a:srgbClr val="242424"/>
                  </a:solidFill>
                  <a:latin typeface="Inter"/>
                </a:rPr>
                <a:t>ą</a:t>
              </a:r>
              <a:r>
                <a:rPr lang="pl-PL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nerkowcami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pl-PL" spc="18" dirty="0">
                  <a:solidFill>
                    <a:srgbClr val="242424"/>
                  </a:solidFill>
                  <a:latin typeface="Inter"/>
                </a:rPr>
                <a:t>i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dresingiem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pl-PL" sz="1800" spc="18" dirty="0">
                  <a:solidFill>
                    <a:srgbClr val="242424"/>
                  </a:solidFill>
                  <a:latin typeface="Inter"/>
                </a:rPr>
                <a:t>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winogron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cabernet 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 </a:t>
              </a:r>
              <a:r>
                <a:rPr lang="pl-PL" sz="1800" spc="18" dirty="0">
                  <a:solidFill>
                    <a:srgbClr val="242424"/>
                  </a:solidFill>
                  <a:latin typeface="Inter"/>
                </a:rPr>
                <a:t>B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anan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truskawka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jogurt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naturalny</a:t>
              </a: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 </a:t>
              </a:r>
              <a:r>
                <a:rPr lang="pl-PL" sz="1800" spc="18" dirty="0">
                  <a:solidFill>
                    <a:srgbClr val="242424"/>
                  </a:solidFill>
                  <a:latin typeface="Inter"/>
                </a:rPr>
                <a:t>M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ango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lassi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 </a:t>
              </a:r>
              <a:r>
                <a:rPr lang="pl-PL" spc="18" dirty="0">
                  <a:solidFill>
                    <a:srgbClr val="242424"/>
                  </a:solidFill>
                  <a:latin typeface="Inter"/>
                </a:rPr>
                <a:t>S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zpinak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ogórek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jabłko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kiwi,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sok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cytryny</a:t>
              </a: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 </a:t>
              </a:r>
              <a:r>
                <a:rPr lang="pl-PL" sz="1800" spc="18" dirty="0">
                  <a:solidFill>
                    <a:srgbClr val="242424"/>
                  </a:solidFill>
                  <a:latin typeface="Inter"/>
                </a:rPr>
                <a:t>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nanas,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jabłko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seler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naciowy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kiwi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-  </a:t>
              </a:r>
              <a:r>
                <a:rPr lang="pl-PL" spc="18" dirty="0">
                  <a:solidFill>
                    <a:srgbClr val="242424"/>
                  </a:solidFill>
                  <a:latin typeface="Inter"/>
                </a:rPr>
                <a:t>P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omidor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bazylia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seler</a:t>
              </a:r>
              <a:r>
                <a:rPr lang="en-US" sz="1800" spc="18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800" spc="18" dirty="0" err="1">
                  <a:solidFill>
                    <a:srgbClr val="242424"/>
                  </a:solidFill>
                  <a:latin typeface="Inter"/>
                </a:rPr>
                <a:t>naciowy</a:t>
              </a:r>
              <a:endParaRPr lang="en-US" sz="1800" spc="18" dirty="0">
                <a:solidFill>
                  <a:srgbClr val="242424"/>
                </a:solidFill>
                <a:latin typeface="Inter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8134" y="6200398"/>
            <a:ext cx="5715000" cy="682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2790"/>
              </a:lnSpc>
              <a:spcBef>
                <a:spcPts val="2092"/>
              </a:spcBef>
            </a:pPr>
            <a:r>
              <a:rPr lang="en-US" sz="1800" spc="108" dirty="0">
                <a:solidFill>
                  <a:srgbClr val="CDCCCF"/>
                </a:solidFill>
                <a:latin typeface="Inter Bold"/>
              </a:rPr>
              <a:t>SMOOTHIE</a:t>
            </a:r>
            <a:r>
              <a:rPr lang="pl-PL" sz="1800" spc="108" dirty="0">
                <a:solidFill>
                  <a:srgbClr val="CDCCCF"/>
                </a:solidFill>
                <a:latin typeface="Inter Bold"/>
              </a:rPr>
              <a:t>/ KOKTAJL</a:t>
            </a:r>
            <a:r>
              <a:rPr lang="en-US" sz="1800" spc="108" dirty="0">
                <a:solidFill>
                  <a:srgbClr val="CDCCCF"/>
                </a:solidFill>
                <a:latin typeface="Inter Bold"/>
              </a:rPr>
              <a:t> </a:t>
            </a:r>
            <a:br>
              <a:rPr lang="pl-PL" sz="1800" spc="108" dirty="0">
                <a:solidFill>
                  <a:srgbClr val="CDCCCF"/>
                </a:solidFill>
                <a:latin typeface="Inter Bold"/>
              </a:rPr>
            </a:br>
            <a:r>
              <a:rPr lang="en-US" sz="1800" spc="108" dirty="0">
                <a:solidFill>
                  <a:srgbClr val="CDCCCF"/>
                </a:solidFill>
                <a:latin typeface="Inter Bold"/>
              </a:rPr>
              <a:t>- DO WYBORU 250 ML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03600" y="2919950"/>
            <a:ext cx="5114400" cy="33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90"/>
              </a:lnSpc>
              <a:spcBef>
                <a:spcPts val="2092"/>
              </a:spcBef>
            </a:pPr>
            <a:r>
              <a:rPr lang="en-US" sz="1800" spc="108" dirty="0">
                <a:solidFill>
                  <a:srgbClr val="CDCCCF"/>
                </a:solidFill>
                <a:latin typeface="Inter Bold"/>
              </a:rPr>
              <a:t>KANAPKI- DO WYBORU - VEGAN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10226" y="6860225"/>
            <a:ext cx="5114400" cy="33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90"/>
              </a:lnSpc>
              <a:spcBef>
                <a:spcPts val="2092"/>
              </a:spcBef>
            </a:pPr>
            <a:r>
              <a:rPr lang="en-US" sz="1800" spc="108" dirty="0">
                <a:solidFill>
                  <a:srgbClr val="CDCCCF"/>
                </a:solidFill>
                <a:latin typeface="Inter Bold"/>
              </a:rPr>
              <a:t>TORTILLA- DO WYBORU - 250 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0129" y="222691"/>
            <a:ext cx="5172043" cy="36208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2781" y="222691"/>
            <a:ext cx="5172043" cy="36208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03040" y="222691"/>
            <a:ext cx="5172043" cy="36208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-3412639" y="3943782"/>
            <a:ext cx="8572500" cy="6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8"/>
              </a:lnSpc>
              <a:spcBef>
                <a:spcPts val="3988"/>
              </a:spcBef>
            </a:pPr>
            <a:r>
              <a:rPr lang="en-US" sz="4431" spc="664">
                <a:solidFill>
                  <a:srgbClr val="FFFFFF"/>
                </a:solidFill>
                <a:latin typeface="Inter Bold"/>
              </a:rPr>
              <a:t>LUNCH BOX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40129" y="4444832"/>
            <a:ext cx="4113260" cy="5496741"/>
            <a:chOff x="0" y="19050"/>
            <a:chExt cx="5484346" cy="732898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705467"/>
              <a:ext cx="5484346" cy="564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Wrap 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pl-PL" sz="1799" spc="17" dirty="0" err="1">
                  <a:solidFill>
                    <a:srgbClr val="242424"/>
                  </a:solidFill>
                  <a:latin typeface="Inter"/>
                </a:rPr>
                <a:t>Sa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łatka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250 g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Deser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słoiczku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 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Pasta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warzywna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120 ml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Klasyczny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lunch box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spakowany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     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eko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pudełka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60,00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CLASSIC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85433" y="4364726"/>
            <a:ext cx="4643867" cy="5594180"/>
            <a:chOff x="-23476" y="109439"/>
            <a:chExt cx="6191822" cy="745890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657841"/>
              <a:ext cx="6168346" cy="591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1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NA SŁONO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warzywa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krojone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słupki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Hummus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sezamowy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słoiczku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 40 ml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Qiuche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brokułem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indykiem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Quiche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kurkami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2501"/>
                </a:lnSpc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501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NA SŁODKO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owoce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120g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Mini croissant 2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szt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.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Konfitura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malinowa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słoiczku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2501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Miód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lipowy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słoiczku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501"/>
                </a:lnSpc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501"/>
                </a:lnSpc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Posiłek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podany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eleganckim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czarnym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pudełku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05424"/>
              <a:ext cx="6168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115</a:t>
              </a: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3476" y="109439"/>
              <a:ext cx="6168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VIP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394039" y="4393673"/>
            <a:ext cx="4113260" cy="5496740"/>
            <a:chOff x="0" y="19050"/>
            <a:chExt cx="5484346" cy="732898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705466"/>
              <a:ext cx="5484346" cy="564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1"/>
                </a:lnSpc>
                <a:spcBef>
                  <a:spcPts val="1538"/>
                </a:spcBef>
              </a:pPr>
              <a:endParaRPr dirty="0"/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Przekąska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finger food 6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szt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. (240g)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Quiche 120g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Sałatka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150g</a:t>
              </a: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Deser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3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szt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. (150g)</a:t>
              </a: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2051"/>
                </a:lnSpc>
                <a:spcBef>
                  <a:spcPts val="1538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Posiłek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podany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eko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pudełku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                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przegródkami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105</a:t>
              </a: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 dirty="0">
                  <a:solidFill>
                    <a:srgbClr val="242424"/>
                  </a:solidFill>
                  <a:latin typeface="Inter"/>
                </a:rPr>
                <a:t>PREMIUM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129" y="296916"/>
            <a:ext cx="4737517" cy="3316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2505" y="310466"/>
            <a:ext cx="5574063" cy="33031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03040" y="310466"/>
            <a:ext cx="4718162" cy="3303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-3412639" y="3943782"/>
            <a:ext cx="8572500" cy="6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8"/>
              </a:lnSpc>
              <a:spcBef>
                <a:spcPts val="3988"/>
              </a:spcBef>
            </a:pPr>
            <a:r>
              <a:rPr lang="en-US" sz="4431" spc="664">
                <a:solidFill>
                  <a:srgbClr val="FFFFFF"/>
                </a:solidFill>
                <a:latin typeface="Inter Bold"/>
              </a:rPr>
              <a:t>LUNCH BOX CIEPŁY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67129" y="3783907"/>
            <a:ext cx="4113260" cy="5630660"/>
            <a:chOff x="0" y="19050"/>
            <a:chExt cx="5484346" cy="750754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695941"/>
              <a:ext cx="5484346" cy="5830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37"/>
                </a:lnSpc>
              </a:pPr>
              <a:r>
                <a:rPr lang="en-US" sz="1700" b="1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ZUPA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0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(1 do </a:t>
              </a:r>
              <a:r>
                <a:rPr lang="en-US" sz="1700" spc="10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wyboru</a:t>
              </a:r>
              <a:r>
                <a:rPr lang="en-US" sz="1700" spc="10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)                           </a:t>
              </a:r>
              <a:endParaRPr lang="pl-PL" sz="1700" spc="10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1937"/>
                </a:lnSpc>
              </a:pPr>
              <a:r>
                <a:rPr lang="en-US" sz="1700" spc="10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Rosół</a:t>
              </a:r>
              <a:r>
                <a:rPr lang="en-US" sz="1700" spc="10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0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robiowy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makaronem</a:t>
              </a:r>
              <a:endParaRPr lang="en-US" sz="1700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Krem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bi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ałych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warzyw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oliw</a:t>
              </a:r>
              <a:r>
                <a:rPr lang="pl-PL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ą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truflow</a:t>
              </a:r>
              <a:r>
                <a:rPr lang="pl-PL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ą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(VEGE)</a:t>
              </a: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r>
                <a:rPr lang="en-US" sz="1700" b="1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DANIA GŁÓWNE 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(1 do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wyboru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)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E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skalopki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wieprzowe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w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sosie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grzybowym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op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iekane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ziemniaki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zielona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fasolka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szparagowa</a:t>
              </a:r>
              <a:endParaRPr lang="en-US" sz="1700" spc="17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Fi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let 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dorsza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w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sosie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porowym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ryż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jaśminowy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brokuł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gotowany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na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parze</a:t>
              </a:r>
              <a:endParaRPr lang="en-US" sz="1700" spc="16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Pulpeciki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marchewkowe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pestkami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słonecznika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,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zielona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fasolka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i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duszone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6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pieczarki</a:t>
              </a:r>
              <a:r>
                <a:rPr lang="en-US" sz="1700" spc="16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z="17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(VEGE)</a:t>
              </a: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endParaRPr lang="en-US" sz="1700" spc="16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40,00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 dirty="0">
                  <a:solidFill>
                    <a:srgbClr val="242424"/>
                  </a:solidFill>
                  <a:latin typeface="Inter"/>
                </a:rPr>
                <a:t>CLASSIC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03040" y="3823753"/>
            <a:ext cx="4718162" cy="6159693"/>
            <a:chOff x="0" y="19050"/>
            <a:chExt cx="6290883" cy="8212926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734041"/>
              <a:ext cx="6290883" cy="6497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b="1" spc="15" dirty="0">
                  <a:solidFill>
                    <a:srgbClr val="242424"/>
                  </a:solidFill>
                  <a:latin typeface="Inter"/>
                </a:rPr>
                <a:t>ZUPA 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                                                                      </a:t>
              </a:r>
              <a:r>
                <a:rPr lang="en-US" sz="1500" spc="15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Zupa</a:t>
              </a:r>
              <a:r>
                <a:rPr lang="en-US" sz="1500" spc="15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soczewicy</a:t>
              </a:r>
              <a:r>
                <a:rPr lang="en-US" sz="1500" spc="15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endParaRPr lang="en-US" sz="800" spc="15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b="1" spc="15" dirty="0">
                  <a:solidFill>
                    <a:srgbClr val="242424"/>
                  </a:solidFill>
                  <a:latin typeface="Arimo"/>
                </a:rPr>
                <a:t>DA</a:t>
              </a:r>
              <a:r>
                <a:rPr lang="en-US" sz="1500" b="1" spc="15" dirty="0">
                  <a:solidFill>
                    <a:srgbClr val="242424"/>
                  </a:solidFill>
                  <a:latin typeface="Inter"/>
                </a:rPr>
                <a:t>NIA GŁÓWNE 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(1 do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wyboru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)                                 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Pierś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kurczaka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nadziewana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serem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cheddar</a:t>
              </a:r>
              <a:br>
                <a:rPr lang="pl-PL" sz="1500" spc="15" dirty="0">
                  <a:solidFill>
                    <a:srgbClr val="242424"/>
                  </a:solidFill>
                  <a:latin typeface="Inter"/>
                </a:rPr>
              </a:b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orzechami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pekan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placuszkami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puree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ziemniaczanego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bukiet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warzyw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pary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                    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masełkiem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ziołowym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Stek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łososia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na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pieczonych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jabłkach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octem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balsamicznym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ryż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truskawkowy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miętą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kalafior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romanesco</a:t>
              </a:r>
              <a:endParaRPr lang="en-US" sz="1500" spc="15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Kotleciki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ziemniaczane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koperkiem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podane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na puree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zielonego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groszku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tymiankową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marchewką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6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(VEGE)</a:t>
              </a:r>
            </a:p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b="1" spc="15" dirty="0">
                  <a:solidFill>
                    <a:srgbClr val="242424"/>
                  </a:solidFill>
                  <a:latin typeface="Inter"/>
                </a:rPr>
                <a:t>SAŁATKA 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(1 do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wyboru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)                                              Mix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sałat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arbuzem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truskawkami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serem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pleśniowym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dresingiem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owoców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granatu</a:t>
              </a:r>
              <a:endParaRPr lang="en-US" sz="1500" spc="15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Mix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sałat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kolorową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fasolką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pomidorami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concase</a:t>
              </a:r>
              <a:endParaRPr lang="en-US" sz="1500" spc="15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i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kiełkami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rzodkiewki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1395"/>
                </a:lnSpc>
                <a:spcBef>
                  <a:spcPts val="1045"/>
                </a:spcBef>
              </a:pPr>
              <a:r>
                <a:rPr lang="en-US" sz="1500" b="1" spc="15" dirty="0">
                  <a:solidFill>
                    <a:srgbClr val="242424"/>
                  </a:solidFill>
                  <a:latin typeface="Inter"/>
                </a:rPr>
                <a:t>DESER</a:t>
              </a:r>
            </a:p>
            <a:p>
              <a:pPr>
                <a:lnSpc>
                  <a:spcPts val="1395"/>
                </a:lnSpc>
                <a:spcBef>
                  <a:spcPts val="1046"/>
                </a:spcBef>
              </a:pP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Tarta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rabarbarowa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 z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paloną</a:t>
              </a:r>
              <a:r>
                <a:rPr lang="en-US" sz="1500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00" spc="15" dirty="0" err="1">
                  <a:solidFill>
                    <a:srgbClr val="242424"/>
                  </a:solidFill>
                  <a:latin typeface="Inter"/>
                </a:rPr>
                <a:t>bezą</a:t>
              </a:r>
              <a:endParaRPr lang="en-US" sz="1500" spc="15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05425"/>
              <a:ext cx="6290883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5</a:t>
              </a: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6290883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VIP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982505" y="3783907"/>
            <a:ext cx="4923260" cy="6387277"/>
            <a:chOff x="0" y="19050"/>
            <a:chExt cx="6564346" cy="851637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695941"/>
              <a:ext cx="6564346" cy="6839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9"/>
                </a:lnSpc>
                <a:spcBef>
                  <a:spcPts val="1282"/>
                </a:spcBef>
              </a:pPr>
              <a:r>
                <a:rPr lang="en-US" sz="1499" b="1" spc="14" dirty="0">
                  <a:solidFill>
                    <a:srgbClr val="242424"/>
                  </a:solidFill>
                  <a:latin typeface="Inter"/>
                </a:rPr>
                <a:t>ZUPA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(1 do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wyboru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)                                                     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Krem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pomidorów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pesto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bazyliowym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                             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Żurek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aromatyzowany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majerankiem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1709"/>
                </a:lnSpc>
                <a:spcBef>
                  <a:spcPts val="1282"/>
                </a:spcBef>
              </a:pPr>
              <a:r>
                <a:rPr lang="en-US" sz="1499" b="1" spc="14" dirty="0">
                  <a:solidFill>
                    <a:srgbClr val="242424"/>
                  </a:solidFill>
                  <a:latin typeface="Inter"/>
                </a:rPr>
                <a:t>DANIA GŁÓWNE 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(1 do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wyboru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)                                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Roladka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kurczaka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ze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szpinakiem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suszonymi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pomidorami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ziemniaki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wody</a:t>
              </a:r>
              <a:r>
                <a:rPr lang="pl-PL" sz="1499" spc="14" dirty="0">
                  <a:solidFill>
                    <a:srgbClr val="242424"/>
                  </a:solidFill>
                  <a:latin typeface="Inter"/>
                </a:rPr>
                <a:t>,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warzywa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gotowane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na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parze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emulsją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maślan</a:t>
              </a:r>
              <a:r>
                <a:rPr lang="pl-PL" sz="1499" spc="14" dirty="0">
                  <a:solidFill>
                    <a:srgbClr val="242424"/>
                  </a:solidFill>
                  <a:latin typeface="Inter"/>
                </a:rPr>
                <a:t>ą</a:t>
              </a:r>
              <a:endParaRPr lang="en-US" sz="1499" spc="14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823"/>
                </a:lnSpc>
                <a:spcBef>
                  <a:spcPts val="1367"/>
                </a:spcBef>
              </a:pP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Filet z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karmazyna</a:t>
              </a: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 na puree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buraczanym</a:t>
              </a: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  z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sosem</a:t>
              </a: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maślano</a:t>
              </a:r>
              <a:r>
                <a:rPr lang="pl-PL" sz="1599" spc="15" dirty="0">
                  <a:solidFill>
                    <a:srgbClr val="242424"/>
                  </a:solidFill>
                  <a:latin typeface="Inter"/>
                </a:rPr>
                <a:t>-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winnym</a:t>
              </a: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karmelizowana</a:t>
              </a: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młoda</a:t>
              </a:r>
              <a:r>
                <a:rPr lang="en-US" sz="1599" spc="15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599" spc="15" dirty="0" err="1">
                  <a:solidFill>
                    <a:srgbClr val="242424"/>
                  </a:solidFill>
                  <a:latin typeface="Inter"/>
                </a:rPr>
                <a:t>marchewka</a:t>
              </a:r>
              <a:endParaRPr lang="en-US" sz="1599" spc="15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937"/>
                </a:lnSpc>
                <a:spcBef>
                  <a:spcPts val="1453"/>
                </a:spcBef>
              </a:pP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Gołąbki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kapusty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włoskiej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nadzieniem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kaszy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gryczanej</a:t>
              </a:r>
              <a:r>
                <a:rPr lang="pl-PL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pieczarek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sos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 </a:t>
              </a:r>
              <a:r>
                <a:rPr lang="pl-PL" sz="1499" spc="14" dirty="0">
                  <a:solidFill>
                    <a:srgbClr val="242424"/>
                  </a:solidFill>
                  <a:latin typeface="Inter"/>
                </a:rPr>
                <a:t>p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omidorowy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, puree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ziemniaczane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 </a:t>
              </a:r>
              <a:r>
                <a:rPr lang="en-US" sz="1600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(VEGE)</a:t>
              </a:r>
            </a:p>
            <a:p>
              <a:pPr>
                <a:lnSpc>
                  <a:spcPts val="1709"/>
                </a:lnSpc>
                <a:spcBef>
                  <a:spcPts val="1282"/>
                </a:spcBef>
              </a:pPr>
              <a:r>
                <a:rPr lang="en-US" sz="1499" b="1" spc="14" dirty="0">
                  <a:solidFill>
                    <a:srgbClr val="242424"/>
                  </a:solidFill>
                  <a:latin typeface="Inter"/>
                </a:rPr>
                <a:t>SAŁATKA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(1 do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wyboru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)                                              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Sałatka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grillowaną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wołowiną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bekonem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grzankami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parmezanem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sosem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cezar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na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bazie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musztardy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499" spc="14" dirty="0">
                  <a:solidFill>
                    <a:srgbClr val="242424"/>
                  </a:solidFill>
                  <a:latin typeface="Inter"/>
                </a:rPr>
              </a:b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i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majonezu</a:t>
              </a:r>
              <a:endParaRPr lang="en-US" sz="1499" spc="14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709"/>
                </a:lnSpc>
                <a:spcBef>
                  <a:spcPts val="1282"/>
                </a:spcBef>
              </a:pP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Mix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sałat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ze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szparagami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wędzonymi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pomidorami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     z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dresingiem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499" spc="14" dirty="0" err="1">
                  <a:solidFill>
                    <a:srgbClr val="242424"/>
                  </a:solidFill>
                  <a:latin typeface="Inter"/>
                </a:rPr>
                <a:t>szałwiowym</a:t>
              </a:r>
              <a:r>
                <a:rPr lang="en-US" sz="1499" spc="14" dirty="0">
                  <a:solidFill>
                    <a:srgbClr val="242424"/>
                  </a:solidFill>
                  <a:latin typeface="Inter"/>
                </a:rPr>
                <a:t> z mascarpone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05425"/>
              <a:ext cx="656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5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5</a:t>
              </a: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656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PREMIUM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45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406800" y="239874"/>
            <a:ext cx="5384400" cy="6394792"/>
            <a:chOff x="0" y="47625"/>
            <a:chExt cx="7179200" cy="8526389"/>
          </a:xfrm>
        </p:grpSpPr>
        <p:sp>
          <p:nvSpPr>
            <p:cNvPr id="4" name="TextBox 4"/>
            <p:cNvSpPr txBox="1"/>
            <p:nvPr/>
          </p:nvSpPr>
          <p:spPr>
            <a:xfrm>
              <a:off x="0" y="47625"/>
              <a:ext cx="7179200" cy="5382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59"/>
                </a:lnSpc>
                <a:spcBef>
                  <a:spcPts val="4619"/>
                </a:spcBef>
              </a:pPr>
              <a:r>
                <a:rPr lang="en-US" sz="5600" spc="-280">
                  <a:solidFill>
                    <a:srgbClr val="242424"/>
                  </a:solidFill>
                  <a:latin typeface="Inter"/>
                </a:rPr>
                <a:t>Nowość! </a:t>
              </a:r>
            </a:p>
            <a:p>
              <a:pPr>
                <a:lnSpc>
                  <a:spcPts val="6159"/>
                </a:lnSpc>
                <a:spcBef>
                  <a:spcPts val="4619"/>
                </a:spcBef>
              </a:pPr>
              <a:r>
                <a:rPr lang="en-US" sz="5599" spc="-279">
                  <a:solidFill>
                    <a:srgbClr val="242424"/>
                  </a:solidFill>
                  <a:latin typeface="Inter"/>
                </a:rPr>
                <a:t>BOX UPOMINKOWY</a:t>
              </a:r>
            </a:p>
            <a:p>
              <a:pPr>
                <a:lnSpc>
                  <a:spcPts val="4840"/>
                </a:lnSpc>
                <a:spcBef>
                  <a:spcPts val="3630"/>
                </a:spcBef>
              </a:pPr>
              <a:endParaRPr lang="en-US" sz="5599" spc="-279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364872"/>
              <a:ext cx="7179200" cy="431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90"/>
                </a:lnSpc>
                <a:spcBef>
                  <a:spcPts val="2092"/>
                </a:spcBef>
              </a:pPr>
              <a:r>
                <a:rPr lang="en-US" sz="1800" spc="108" dirty="0">
                  <a:solidFill>
                    <a:srgbClr val="CDCCCF"/>
                  </a:solidFill>
                  <a:latin typeface="Inter Bold"/>
                </a:rPr>
                <a:t>CENA NETTO: 14</a:t>
              </a:r>
              <a:r>
                <a:rPr lang="pl-PL" sz="1800" spc="108" dirty="0">
                  <a:solidFill>
                    <a:srgbClr val="CDCCCF"/>
                  </a:solidFill>
                  <a:latin typeface="Inter Bold"/>
                </a:rPr>
                <a:t>9</a:t>
              </a:r>
              <a:r>
                <a:rPr lang="en-US" sz="1800" spc="108" dirty="0">
                  <a:solidFill>
                    <a:srgbClr val="CDCCCF"/>
                  </a:solidFill>
                  <a:latin typeface="Inter Bold"/>
                </a:rPr>
                <a:t>,00 / SZT</a:t>
              </a:r>
              <a:r>
                <a:rPr lang="pl-PL" sz="1800" spc="108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800" spc="108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22878"/>
              <a:ext cx="7179200" cy="1551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2x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Mi</a:t>
              </a:r>
              <a:r>
                <a:rPr lang="en-US" spc="11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onetto</a:t>
              </a:r>
              <a:r>
                <a:rPr lang="en-US" spc="11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P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rosecco Doc Treviso</a:t>
              </a:r>
              <a:r>
                <a:rPr lang="pl-PL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200 ml</a:t>
              </a: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6x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makaronik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7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migd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ałowy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  <a:p>
              <a:pPr>
                <a:lnSpc>
                  <a:spcPts val="2015"/>
                </a:lnSpc>
                <a:spcBef>
                  <a:spcPts val="1511"/>
                </a:spcBef>
              </a:pPr>
              <a:r>
                <a:rPr lang="en-US" spc="17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4x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truskawka</a:t>
              </a:r>
              <a:r>
                <a:rPr lang="en-US" spc="18" dirty="0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 w </a:t>
              </a:r>
              <a:r>
                <a:rPr lang="en-US" spc="18" dirty="0" err="1">
                  <a:solidFill>
                    <a:srgbClr val="242424"/>
                  </a:solidFill>
                  <a:latin typeface="Inter" panose="020B0604020202020204" charset="0"/>
                  <a:ea typeface="Inter" panose="020B0604020202020204" charset="0"/>
                </a:rPr>
                <a:t>czekoladzie</a:t>
              </a:r>
              <a:endParaRPr lang="en-US" spc="18" dirty="0">
                <a:solidFill>
                  <a:srgbClr val="242424"/>
                </a:solidFill>
                <a:latin typeface="Inter" panose="020B0604020202020204" charset="0"/>
                <a:ea typeface="Inter" panose="020B060402020202020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406800" y="3535853"/>
            <a:ext cx="5627400" cy="160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  <a:spcBef>
                <a:spcPts val="2024"/>
              </a:spcBef>
            </a:pP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Upominkowy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box z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prosec</a:t>
            </a:r>
            <a:r>
              <a:rPr lang="pl-PL" sz="1799" spc="17" dirty="0">
                <a:solidFill>
                  <a:srgbClr val="242424"/>
                </a:solidFill>
                <a:latin typeface="Inter"/>
              </a:rPr>
              <a:t>c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o i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słodkościami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.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Idealny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pomysł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na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pl-PL" sz="1799" spc="17" dirty="0" err="1">
                <a:solidFill>
                  <a:srgbClr val="242424"/>
                </a:solidFill>
                <a:latin typeface="Inter"/>
              </a:rPr>
              <a:t>gift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lub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poczęstunek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na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</a:t>
            </a:r>
            <a:r>
              <a:rPr lang="en-US" sz="1799" spc="17" dirty="0" err="1">
                <a:solidFill>
                  <a:srgbClr val="242424"/>
                </a:solidFill>
                <a:latin typeface="Inter"/>
              </a:rPr>
              <a:t>bankiet</a:t>
            </a:r>
            <a:r>
              <a:rPr lang="en-US" sz="1799" spc="17" dirty="0">
                <a:solidFill>
                  <a:srgbClr val="242424"/>
                </a:solidFill>
                <a:latin typeface="Inter"/>
              </a:rPr>
              <a:t> on-line.  </a:t>
            </a:r>
          </a:p>
          <a:p>
            <a:pPr>
              <a:lnSpc>
                <a:spcPts val="2700"/>
              </a:lnSpc>
              <a:spcBef>
                <a:spcPts val="2025"/>
              </a:spcBef>
            </a:pPr>
            <a:endParaRPr lang="en-US" sz="1799" spc="17" dirty="0">
              <a:solidFill>
                <a:srgbClr val="242424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4129" y="249691"/>
            <a:ext cx="5159758" cy="361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085" y="249691"/>
            <a:ext cx="5159758" cy="361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8040" y="249691"/>
            <a:ext cx="5159758" cy="361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4575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-3412639" y="3943782"/>
            <a:ext cx="8572500" cy="6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8"/>
              </a:lnSpc>
              <a:spcBef>
                <a:spcPts val="3988"/>
              </a:spcBef>
            </a:pPr>
            <a:r>
              <a:rPr lang="en-US" sz="4431" spc="664">
                <a:solidFill>
                  <a:srgbClr val="FFFFFF"/>
                </a:solidFill>
                <a:latin typeface="Inter Bold"/>
              </a:rPr>
              <a:t>COFFE / TEA BOX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94129" y="4497250"/>
            <a:ext cx="4113260" cy="3819720"/>
            <a:chOff x="0" y="19050"/>
            <a:chExt cx="5484346" cy="509296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743566"/>
              <a:ext cx="5484346" cy="3368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2x kawa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Dripca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Ciasteczka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maślane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120g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Śliwka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gorzkiej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czekoladzie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100g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Syrop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karmelowy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30 ml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Cukier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brązowy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st</a:t>
              </a:r>
              <a:r>
                <a:rPr lang="pl-PL" sz="1799" spc="17" dirty="0">
                  <a:solidFill>
                    <a:srgbClr val="242424"/>
                  </a:solidFill>
                  <a:latin typeface="Inter"/>
                </a:rPr>
                <a:t>e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wia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Laska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cynamonu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0</a:t>
              </a: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COFFE BOX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81084" y="4497250"/>
            <a:ext cx="4113260" cy="3819720"/>
            <a:chOff x="0" y="19050"/>
            <a:chExt cx="5484346" cy="509296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743566"/>
              <a:ext cx="5484346" cy="3368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Herbata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czarna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zielona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Konfitura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malinowa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 ml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Miód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lipowy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 ml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Ciasteczka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120g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Zaparzacz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Szpatułka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do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miodu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36309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5</a:t>
              </a: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TEA BOX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768040" y="4497250"/>
            <a:ext cx="4113260" cy="3763340"/>
            <a:chOff x="0" y="19050"/>
            <a:chExt cx="5484346" cy="501778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743566"/>
              <a:ext cx="5484346" cy="3293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Kawa Dripca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Herbata czarna i zielona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Konfitura malinowa 120 ml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Ciasteczka 120g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Zaparzacz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>
                  <a:solidFill>
                    <a:srgbClr val="242424"/>
                  </a:solidFill>
                  <a:latin typeface="Inter"/>
                </a:rPr>
                <a:t>Syrop karmelowy 30 ml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05426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65,00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COFFE &amp; TEA BOX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14500" cy="10287000"/>
          </a:xfrm>
          <a:prstGeom prst="rect">
            <a:avLst/>
          </a:prstGeom>
          <a:solidFill>
            <a:srgbClr val="CDCCCF"/>
          </a:solidFill>
        </p:spPr>
      </p:sp>
      <p:grpSp>
        <p:nvGrpSpPr>
          <p:cNvPr id="3" name="Group 3"/>
          <p:cNvGrpSpPr/>
          <p:nvPr/>
        </p:nvGrpSpPr>
        <p:grpSpPr>
          <a:xfrm>
            <a:off x="0" y="8572500"/>
            <a:ext cx="1714500" cy="171450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4579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5129" y="249691"/>
            <a:ext cx="5080882" cy="35570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085" y="249691"/>
            <a:ext cx="5080882" cy="35570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03040" y="249691"/>
            <a:ext cx="5080882" cy="35570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4575" y="8811744"/>
            <a:ext cx="1749075" cy="12360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-3412639" y="3943782"/>
            <a:ext cx="8572500" cy="6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18"/>
              </a:lnSpc>
              <a:spcBef>
                <a:spcPts val="3988"/>
              </a:spcBef>
            </a:pPr>
            <a:r>
              <a:rPr lang="en-US" sz="4431" spc="664">
                <a:solidFill>
                  <a:srgbClr val="FFFFFF"/>
                </a:solidFill>
                <a:latin typeface="Inter Bold"/>
              </a:rPr>
              <a:t>FINGER FOOD BOX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075129" y="4300538"/>
            <a:ext cx="4621882" cy="4961058"/>
            <a:chOff x="0" y="19050"/>
            <a:chExt cx="6162510" cy="661474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743566"/>
              <a:ext cx="6162510" cy="4890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pszenny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tost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grillowanym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rostbefem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karmelizowanym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kozim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serem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konfiturą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799" spc="17" dirty="0">
                  <a:solidFill>
                    <a:srgbClr val="242424"/>
                  </a:solidFill>
                  <a:latin typeface="Inter"/>
                </a:rPr>
              </a:b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czerwonej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cebuli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pomidorkiem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cherry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kruchy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korpusik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musem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serowym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szynką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parmeńską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grillowanym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szparagiem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roladka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grillowanej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cukinii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799" spc="17" dirty="0">
                  <a:solidFill>
                    <a:srgbClr val="242424"/>
                  </a:solidFill>
                  <a:latin typeface="Inter"/>
                </a:rPr>
              </a:b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suszonymi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pomidorami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,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rukolą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musem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ziołowym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bliny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gryczane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wędzonym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łososiem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799" spc="17" dirty="0">
                  <a:solidFill>
                    <a:srgbClr val="242424"/>
                  </a:solidFill>
                  <a:latin typeface="Inter"/>
                </a:rPr>
              </a:b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kwaśną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śmietaną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roladka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indyka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bakaliami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05425"/>
              <a:ext cx="6162510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145,00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6162510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ROYAL SNACK BOX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43085" y="4300538"/>
            <a:ext cx="4113260" cy="3871016"/>
            <a:chOff x="0" y="19050"/>
            <a:chExt cx="5484346" cy="516135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743566"/>
              <a:ext cx="5484346" cy="343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ptyś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kremem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pomarańczowym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tartaletka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liofilizowaną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maliną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br>
                <a:rPr lang="pl-PL" sz="1799" spc="17" dirty="0">
                  <a:solidFill>
                    <a:srgbClr val="242424"/>
                  </a:solidFill>
                  <a:latin typeface="Inter"/>
                </a:rPr>
              </a:b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i 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białą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czekoladą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tartaletka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czekoladą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karmelem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mini cupcake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4x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makaronik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migdałowy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125,00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 dirty="0">
                  <a:solidFill>
                    <a:srgbClr val="242424"/>
                  </a:solidFill>
                  <a:latin typeface="Inter"/>
                </a:rPr>
                <a:t>ROYAL SWEET BOX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03040" y="4300538"/>
            <a:ext cx="4113260" cy="4691753"/>
            <a:chOff x="0" y="19050"/>
            <a:chExt cx="5484346" cy="625567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743566"/>
              <a:ext cx="5484346" cy="453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5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śledź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na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pumerniklu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musztardą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dijon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kardamonem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5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szynka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parmeńska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ze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świeżymi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figami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i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konfiturą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figową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5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półgęsek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żurawiną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słonym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wafelku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4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5 x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łosoś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w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białym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winie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z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koperkiem</a:t>
              </a: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pl-PL" sz="1799" spc="17" dirty="0">
                <a:solidFill>
                  <a:srgbClr val="242424"/>
                </a:solidFill>
                <a:latin typeface="Inter"/>
              </a:endParaRP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Do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zestawu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dołączony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</a:t>
              </a:r>
              <a:r>
                <a:rPr lang="en-US" sz="1799" spc="17" dirty="0" err="1">
                  <a:solidFill>
                    <a:srgbClr val="242424"/>
                  </a:solidFill>
                  <a:latin typeface="Inter"/>
                </a:rPr>
                <a:t>Szampan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Moet</a:t>
              </a:r>
              <a:r>
                <a:rPr lang="pl-PL" sz="1799" spc="17" dirty="0">
                  <a:solidFill>
                    <a:srgbClr val="242424"/>
                  </a:solidFill>
                  <a:latin typeface="Inter"/>
                </a:rPr>
                <a:t> Imperial </a:t>
              </a:r>
              <a:r>
                <a:rPr lang="pl-PL" sz="1799" spc="17" dirty="0" err="1">
                  <a:solidFill>
                    <a:srgbClr val="242424"/>
                  </a:solidFill>
                  <a:latin typeface="Inter"/>
                </a:rPr>
                <a:t>Brut</a:t>
              </a:r>
              <a:r>
                <a:rPr lang="en-US" sz="1799" spc="17" dirty="0">
                  <a:solidFill>
                    <a:srgbClr val="242424"/>
                  </a:solidFill>
                  <a:latin typeface="Inter"/>
                </a:rPr>
                <a:t> 0,25 l</a:t>
              </a:r>
            </a:p>
            <a:p>
              <a:pPr>
                <a:lnSpc>
                  <a:spcPts val="1673"/>
                </a:lnSpc>
                <a:spcBef>
                  <a:spcPts val="1255"/>
                </a:spcBef>
              </a:pPr>
              <a:endParaRPr lang="en-US" sz="1799" spc="17" dirty="0">
                <a:solidFill>
                  <a:srgbClr val="242424"/>
                </a:solidFill>
                <a:latin typeface="Inter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05425"/>
              <a:ext cx="5484346" cy="43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789"/>
                </a:lnSpc>
                <a:spcBef>
                  <a:spcPts val="2092"/>
                </a:spcBef>
              </a:pPr>
              <a:r>
                <a:rPr lang="en-US" sz="1799" spc="107" dirty="0">
                  <a:solidFill>
                    <a:srgbClr val="CDCCCF"/>
                  </a:solidFill>
                  <a:latin typeface="Inter Bold"/>
                </a:rPr>
                <a:t>CENA NETTO: 240,00 / SZT</a:t>
              </a:r>
              <a:r>
                <a:rPr lang="pl-PL" sz="1799" spc="107" dirty="0">
                  <a:solidFill>
                    <a:srgbClr val="CDCCCF"/>
                  </a:solidFill>
                  <a:latin typeface="Inter Bold"/>
                </a:rPr>
                <a:t>.</a:t>
              </a:r>
              <a:endParaRPr lang="en-US" sz="1799" spc="107" dirty="0">
                <a:solidFill>
                  <a:srgbClr val="CDCCCF"/>
                </a:solidFill>
                <a:latin typeface="Inter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5484346" cy="63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  <a:spcBef>
                  <a:spcPts val="2640"/>
                </a:spcBef>
              </a:pPr>
              <a:r>
                <a:rPr lang="en-US" sz="3200" spc="-160">
                  <a:solidFill>
                    <a:srgbClr val="242424"/>
                  </a:solidFill>
                  <a:latin typeface="Inter"/>
                </a:rPr>
                <a:t>ROYAL PREMIUM BOX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2016</Words>
  <Application>Microsoft Office PowerPoint</Application>
  <PresentationFormat>Niestandardowy</PresentationFormat>
  <Paragraphs>298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Inter Bold</vt:lpstr>
      <vt:lpstr>Inter</vt:lpstr>
      <vt:lpstr>Arimo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RoyalCatering_Box 2021</dc:title>
  <dc:creator>sggw</dc:creator>
  <cp:lastModifiedBy>Ewelina Kwiecien</cp:lastModifiedBy>
  <cp:revision>12</cp:revision>
  <dcterms:created xsi:type="dcterms:W3CDTF">2006-08-16T00:00:00Z</dcterms:created>
  <dcterms:modified xsi:type="dcterms:W3CDTF">2021-02-01T12:45:58Z</dcterms:modified>
  <dc:identifier>DAEUQzElh4k</dc:identifier>
</cp:coreProperties>
</file>